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88" r:id="rId6"/>
    <p:sldId id="305" r:id="rId7"/>
    <p:sldId id="452" r:id="rId8"/>
    <p:sldId id="349" r:id="rId9"/>
    <p:sldId id="398" r:id="rId10"/>
    <p:sldId id="287" r:id="rId11"/>
    <p:sldId id="446" r:id="rId12"/>
    <p:sldId id="449" r:id="rId13"/>
    <p:sldId id="447" r:id="rId14"/>
    <p:sldId id="450" r:id="rId15"/>
    <p:sldId id="464" r:id="rId16"/>
    <p:sldId id="399" r:id="rId17"/>
    <p:sldId id="448" r:id="rId18"/>
    <p:sldId id="451" r:id="rId19"/>
    <p:sldId id="470" r:id="rId20"/>
    <p:sldId id="471" r:id="rId21"/>
    <p:sldId id="472" r:id="rId22"/>
    <p:sldId id="473" r:id="rId23"/>
    <p:sldId id="474" r:id="rId24"/>
    <p:sldId id="262" r:id="rId25"/>
  </p:sldIdLst>
  <p:sldSz cx="9144000" cy="5715000"/>
  <p:notesSz cx="6858000" cy="9144000"/>
  <p:embeddedFontLst>
    <p:embeddedFont>
      <p:font typeface="Ubuntu" panose="020B0504030602030204"/>
      <p:regular r:id="rId29"/>
      <p:bold r:id="rId30"/>
      <p:italic r:id="rId31"/>
      <p:boldItalic r:id="rId32"/>
    </p:embeddedFont>
    <p:embeddedFont>
      <p:font typeface="Fira Code Light" panose="020B0809050000020004"/>
      <p:regular r:id="rId33"/>
    </p:embeddedFont>
    <p:embeddedFont>
      <p:font typeface="Ubuntu Light" panose="020B0504030602030204"/>
      <p:regular r:id="rId34"/>
      <p:bold r:id="rId35"/>
      <p:italic r:id="rId36"/>
    </p:embeddedFont>
    <p:embeddedFont>
      <p:font typeface="Franklin Gothic Medium Cond" panose="020B0606030402020204" charset="0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E90B"/>
    <a:srgbClr val="AF7BD8"/>
    <a:srgbClr val="F69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7e3f2783e_0_152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7e3f2783e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slide capa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/>
          <a:srcRect t="9"/>
          <a:stretch>
            <a:fillRect/>
          </a:stretch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ema | capitulo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ada 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/>
          <a:srcRect t="29" b="39"/>
          <a:stretch>
            <a:fillRect/>
          </a:stretch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finalização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11955" y="3721100"/>
            <a:ext cx="4469130" cy="119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Big Data I</a:t>
            </a:r>
            <a:endParaRPr lang="pt-BR" sz="66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AMERICANAS DS</a:t>
            </a:r>
            <a:endParaRPr lang="pt-BR" sz="24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" name="Google Shape;52;p13"/>
          <p:cNvSpPr txBox="1"/>
          <p:nvPr/>
        </p:nvSpPr>
        <p:spPr>
          <a:xfrm>
            <a:off x="251745" y="5000035"/>
            <a:ext cx="228420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Professor: Alex Lima</a:t>
            </a:r>
            <a:endParaRPr sz="16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HDFS</a:t>
            </a: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- Hadoop Distributed File System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0" name="Retângulo arredondado 19"/>
          <p:cNvSpPr/>
          <p:nvPr/>
        </p:nvSpPr>
        <p:spPr>
          <a:xfrm>
            <a:off x="3779520" y="1707515"/>
            <a:ext cx="4968875" cy="3813810"/>
          </a:xfrm>
          <a:prstGeom prst="roundRect">
            <a:avLst>
              <a:gd name="adj" fmla="val 45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grpSp>
        <p:nvGrpSpPr>
          <p:cNvPr id="10" name="Grupo 9"/>
          <p:cNvGrpSpPr/>
          <p:nvPr/>
        </p:nvGrpSpPr>
        <p:grpSpPr>
          <a:xfrm>
            <a:off x="3811270" y="1923415"/>
            <a:ext cx="4875530" cy="1057910"/>
            <a:chOff x="3053" y="3706"/>
            <a:chExt cx="7678" cy="1666"/>
          </a:xfrm>
        </p:grpSpPr>
        <p:pic>
          <p:nvPicPr>
            <p:cNvPr id="4" name="Imagem 3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53" y="3706"/>
              <a:ext cx="1652" cy="1652"/>
            </a:xfrm>
            <a:prstGeom prst="rect">
              <a:avLst/>
            </a:prstGeom>
          </p:spPr>
        </p:pic>
        <p:pic>
          <p:nvPicPr>
            <p:cNvPr id="6" name="Imagem 5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92" y="3706"/>
              <a:ext cx="1652" cy="1652"/>
            </a:xfrm>
            <a:prstGeom prst="rect">
              <a:avLst/>
            </a:prstGeom>
          </p:spPr>
        </p:pic>
        <p:pic>
          <p:nvPicPr>
            <p:cNvPr id="7" name="Imagem 6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66" y="3720"/>
              <a:ext cx="1652" cy="1652"/>
            </a:xfrm>
            <a:prstGeom prst="rect">
              <a:avLst/>
            </a:prstGeom>
          </p:spPr>
        </p:pic>
        <p:pic>
          <p:nvPicPr>
            <p:cNvPr id="8" name="Imagem 7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40" y="3720"/>
              <a:ext cx="1652" cy="1652"/>
            </a:xfrm>
            <a:prstGeom prst="rect">
              <a:avLst/>
            </a:prstGeom>
          </p:spPr>
        </p:pic>
        <p:pic>
          <p:nvPicPr>
            <p:cNvPr id="9" name="Imagem 8" descr="database_data_209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79" y="3720"/>
              <a:ext cx="1652" cy="1652"/>
            </a:xfrm>
            <a:prstGeom prst="rect">
              <a:avLst/>
            </a:prstGeom>
          </p:spPr>
        </p:pic>
      </p:grpSp>
      <p:sp>
        <p:nvSpPr>
          <p:cNvPr id="11" name="Retângulo 10"/>
          <p:cNvSpPr/>
          <p:nvPr/>
        </p:nvSpPr>
        <p:spPr>
          <a:xfrm>
            <a:off x="539115" y="1779905"/>
            <a:ext cx="93662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Retângulo 11"/>
          <p:cNvSpPr/>
          <p:nvPr/>
        </p:nvSpPr>
        <p:spPr>
          <a:xfrm>
            <a:off x="539115" y="2067560"/>
            <a:ext cx="936625" cy="287655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Retângulo 12"/>
          <p:cNvSpPr/>
          <p:nvPr/>
        </p:nvSpPr>
        <p:spPr>
          <a:xfrm>
            <a:off x="539115" y="2355850"/>
            <a:ext cx="936625" cy="287655"/>
          </a:xfrm>
          <a:prstGeom prst="rect">
            <a:avLst/>
          </a:prstGeom>
          <a:solidFill>
            <a:srgbClr val="59E90B"/>
          </a:solidFill>
          <a:ln>
            <a:solidFill>
              <a:srgbClr val="59E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4" name="Retângulo 13"/>
          <p:cNvSpPr/>
          <p:nvPr/>
        </p:nvSpPr>
        <p:spPr>
          <a:xfrm>
            <a:off x="539115" y="2644140"/>
            <a:ext cx="936625" cy="2876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5" name="Retângulo 14"/>
          <p:cNvSpPr/>
          <p:nvPr/>
        </p:nvSpPr>
        <p:spPr>
          <a:xfrm>
            <a:off x="539115" y="2932430"/>
            <a:ext cx="936625" cy="2876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6" name="Caixa de Texto 15"/>
          <p:cNvSpPr txBox="1"/>
          <p:nvPr/>
        </p:nvSpPr>
        <p:spPr>
          <a:xfrm>
            <a:off x="179070" y="1184910"/>
            <a:ext cx="15684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Volume de dados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17" name="Caixa de Texto 16"/>
          <p:cNvSpPr txBox="1"/>
          <p:nvPr/>
        </p:nvSpPr>
        <p:spPr>
          <a:xfrm>
            <a:off x="4989195" y="1346835"/>
            <a:ext cx="23463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>
                <a:solidFill>
                  <a:schemeClr val="bg1"/>
                </a:solidFill>
                <a:latin typeface="Franklin Gothic Medium Cond" panose="020B0606030402020204" charset="0"/>
                <a:cs typeface="Franklin Gothic Medium Cond" panose="020B0606030402020204" charset="0"/>
              </a:rPr>
              <a:t>UNIDADES DE ARMAZENAMENTO</a:t>
            </a:r>
            <a:endParaRPr lang="pt-BR" altLang="en-US">
              <a:solidFill>
                <a:schemeClr val="bg1"/>
              </a:solidFill>
              <a:latin typeface="Franklin Gothic Medium Cond" panose="020B0606030402020204" charset="0"/>
              <a:cs typeface="Franklin Gothic Medium Cond" panose="020B060603040202020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3851910" y="1780540"/>
            <a:ext cx="93662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3" name="Retângulo 2"/>
          <p:cNvSpPr/>
          <p:nvPr/>
        </p:nvSpPr>
        <p:spPr>
          <a:xfrm>
            <a:off x="4788535" y="2068195"/>
            <a:ext cx="936625" cy="287655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1" name="Retângulo 20"/>
          <p:cNvSpPr/>
          <p:nvPr/>
        </p:nvSpPr>
        <p:spPr>
          <a:xfrm>
            <a:off x="5725160" y="2355215"/>
            <a:ext cx="936625" cy="287655"/>
          </a:xfrm>
          <a:prstGeom prst="rect">
            <a:avLst/>
          </a:prstGeom>
          <a:solidFill>
            <a:srgbClr val="59E90B"/>
          </a:solidFill>
          <a:ln>
            <a:solidFill>
              <a:srgbClr val="59E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2" name="Retângulo 21"/>
          <p:cNvSpPr/>
          <p:nvPr/>
        </p:nvSpPr>
        <p:spPr>
          <a:xfrm>
            <a:off x="6681470" y="2641600"/>
            <a:ext cx="936625" cy="2876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3" name="Retângulo 22"/>
          <p:cNvSpPr/>
          <p:nvPr/>
        </p:nvSpPr>
        <p:spPr>
          <a:xfrm>
            <a:off x="7709535" y="1781175"/>
            <a:ext cx="936625" cy="28765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cxnSp>
        <p:nvCxnSpPr>
          <p:cNvPr id="25" name="Conector de Seta Reta 24"/>
          <p:cNvCxnSpPr>
            <a:stCxn id="18" idx="3"/>
            <a:endCxn id="20" idx="1"/>
          </p:cNvCxnSpPr>
          <p:nvPr/>
        </p:nvCxnSpPr>
        <p:spPr>
          <a:xfrm>
            <a:off x="2947035" y="2447925"/>
            <a:ext cx="832485" cy="1166495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arredondado 4"/>
          <p:cNvSpPr/>
          <p:nvPr/>
        </p:nvSpPr>
        <p:spPr>
          <a:xfrm>
            <a:off x="3837305" y="3073400"/>
            <a:ext cx="4824095" cy="2376170"/>
          </a:xfrm>
          <a:prstGeom prst="roundRect">
            <a:avLst>
              <a:gd name="adj" fmla="val 678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pic>
        <p:nvPicPr>
          <p:cNvPr id="101" name="Imagem 100"/>
          <p:cNvPicPr/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292090" y="3433445"/>
            <a:ext cx="2129155" cy="212915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6" name="Conector de Seta Reta 25"/>
          <p:cNvCxnSpPr>
            <a:stCxn id="18" idx="3"/>
          </p:cNvCxnSpPr>
          <p:nvPr/>
        </p:nvCxnSpPr>
        <p:spPr>
          <a:xfrm flipV="1">
            <a:off x="2947035" y="2353310"/>
            <a:ext cx="760730" cy="94615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 de Texto 26"/>
          <p:cNvSpPr txBox="1"/>
          <p:nvPr/>
        </p:nvSpPr>
        <p:spPr>
          <a:xfrm>
            <a:off x="5307965" y="3145790"/>
            <a:ext cx="211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1800">
                <a:solidFill>
                  <a:schemeClr val="bg1"/>
                </a:solidFill>
                <a:latin typeface="Franklin Gothic Medium Cond" panose="020B0606030402020204" charset="0"/>
                <a:cs typeface="Franklin Gothic Medium Cond" panose="020B0606030402020204" charset="0"/>
              </a:rPr>
              <a:t>UNIDADES DE BACKUP</a:t>
            </a:r>
            <a:endParaRPr lang="pt-BR" altLang="en-US" sz="1800">
              <a:solidFill>
                <a:schemeClr val="bg1"/>
              </a:solidFill>
              <a:latin typeface="Franklin Gothic Medium Cond" panose="020B0606030402020204" charset="0"/>
              <a:cs typeface="Franklin Gothic Medium Cond" panose="020B0606030402020204" charset="0"/>
            </a:endParaRPr>
          </a:p>
        </p:txBody>
      </p:sp>
      <p:pic>
        <p:nvPicPr>
          <p:cNvPr id="28" name="Imagem 27" descr="computer-server-icon-png-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30" y="1777365"/>
            <a:ext cx="1437640" cy="1437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60680" y="1273810"/>
            <a:ext cx="8261985" cy="288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Yarn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o gerenciador de recursos no ecossistema do Hadoop, tais como cpu, memória e armazenamento.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Ele funciona como uma camada intermediária entre o HDFS, que fornece o armazenamento distribuído, e os aplicativos que processam os dados armazenados.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Componentes: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Resource manager: controla a alocação de recursos.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Node manager: controla o uso dos recursos.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Yarn - Yet Another Resource Negotiator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387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r>
              <a:rPr lang="pt-BR" sz="16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Criação do job</a:t>
            </a: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r>
              <a:rPr lang="pt-BR" sz="16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Agendamento pelo yarn</a:t>
            </a: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Alocação de recursos</a:t>
            </a: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Ordem de execução</a:t>
            </a: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r>
              <a:rPr lang="pt-BR" sz="16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Distribuição de tarefas</a:t>
            </a: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r>
              <a:rPr lang="pt-BR" sz="16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Map</a:t>
            </a: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r>
              <a:rPr lang="pt-BR" sz="16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Reduce</a:t>
            </a: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r>
              <a:rPr lang="pt-BR" sz="16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Armazenamento da saída</a:t>
            </a: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8001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HDFS</a:t>
            </a: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AutoNum type="arabicPeriod"/>
            </a:pPr>
            <a:endParaRPr lang="pt-BR" sz="16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Execução de um Job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315468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Execução de um Job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395605" y="1561465"/>
            <a:ext cx="1007110" cy="43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Cliente A</a:t>
            </a:r>
            <a:endParaRPr lang="pt-BR" altLang="en-US"/>
          </a:p>
        </p:txBody>
      </p:sp>
      <p:sp>
        <p:nvSpPr>
          <p:cNvPr id="3" name="Retângulo arredondado 2"/>
          <p:cNvSpPr/>
          <p:nvPr/>
        </p:nvSpPr>
        <p:spPr>
          <a:xfrm>
            <a:off x="395605" y="2425700"/>
            <a:ext cx="1007110" cy="431800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Cliente B</a:t>
            </a:r>
            <a:endParaRPr lang="pt-BR" altLang="en-US"/>
          </a:p>
        </p:txBody>
      </p:sp>
      <p:sp>
        <p:nvSpPr>
          <p:cNvPr id="5" name="Retângulo arredondado 4"/>
          <p:cNvSpPr/>
          <p:nvPr/>
        </p:nvSpPr>
        <p:spPr>
          <a:xfrm>
            <a:off x="2411730" y="2929890"/>
            <a:ext cx="2090420" cy="1066165"/>
          </a:xfrm>
          <a:prstGeom prst="roundRect">
            <a:avLst>
              <a:gd name="adj" fmla="val 12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Resource Manager</a:t>
            </a:r>
            <a:endParaRPr lang="pt-BR" altLang="en-US"/>
          </a:p>
          <a:p>
            <a:pPr algn="ctr"/>
            <a:endParaRPr lang="pt-BR" altLang="en-US"/>
          </a:p>
          <a:p>
            <a:pPr algn="ctr"/>
            <a:endParaRPr lang="pt-BR" altLang="en-US"/>
          </a:p>
          <a:p>
            <a:pPr algn="ctr"/>
            <a:endParaRPr lang="pt-BR" altLang="en-US"/>
          </a:p>
          <a:p>
            <a:pPr algn="ctr"/>
            <a:endParaRPr lang="pt-BR" altLang="en-US"/>
          </a:p>
        </p:txBody>
      </p:sp>
      <p:pic>
        <p:nvPicPr>
          <p:cNvPr id="28" name="Imagem 27" descr="computer-server-icon-png-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265" y="1559560"/>
            <a:ext cx="1437640" cy="1437640"/>
          </a:xfrm>
          <a:prstGeom prst="rect">
            <a:avLst/>
          </a:prstGeom>
        </p:spPr>
      </p:pic>
      <p:cxnSp>
        <p:nvCxnSpPr>
          <p:cNvPr id="29" name="Conector de Seta Reta 28"/>
          <p:cNvCxnSpPr>
            <a:stCxn id="1" idx="3"/>
            <a:endCxn id="28" idx="1"/>
          </p:cNvCxnSpPr>
          <p:nvPr/>
        </p:nvCxnSpPr>
        <p:spPr>
          <a:xfrm>
            <a:off x="1402715" y="1777365"/>
            <a:ext cx="1225550" cy="501015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3" idx="3"/>
            <a:endCxn id="28" idx="1"/>
          </p:cNvCxnSpPr>
          <p:nvPr/>
        </p:nvCxnSpPr>
        <p:spPr>
          <a:xfrm flipV="1">
            <a:off x="1402715" y="2278380"/>
            <a:ext cx="1225550" cy="36322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arredondado 37"/>
          <p:cNvSpPr/>
          <p:nvPr/>
        </p:nvSpPr>
        <p:spPr>
          <a:xfrm>
            <a:off x="2483485" y="3505835"/>
            <a:ext cx="931545" cy="431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200"/>
              <a:t>Scheduler</a:t>
            </a:r>
            <a:endParaRPr lang="pt-BR" altLang="en-US" sz="1200"/>
          </a:p>
        </p:txBody>
      </p:sp>
      <p:sp>
        <p:nvSpPr>
          <p:cNvPr id="39" name="Retângulo arredondado 38"/>
          <p:cNvSpPr/>
          <p:nvPr/>
        </p:nvSpPr>
        <p:spPr>
          <a:xfrm>
            <a:off x="3491865" y="3505835"/>
            <a:ext cx="931545" cy="431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200"/>
              <a:t>App Manager</a:t>
            </a:r>
            <a:endParaRPr lang="pt-BR" altLang="en-US" sz="1200"/>
          </a:p>
        </p:txBody>
      </p:sp>
      <p:grpSp>
        <p:nvGrpSpPr>
          <p:cNvPr id="41" name="Grupo 40"/>
          <p:cNvGrpSpPr/>
          <p:nvPr/>
        </p:nvGrpSpPr>
        <p:grpSpPr>
          <a:xfrm>
            <a:off x="6372225" y="445770"/>
            <a:ext cx="2184400" cy="4411980"/>
            <a:chOff x="10035" y="-315"/>
            <a:chExt cx="3440" cy="6948"/>
          </a:xfrm>
        </p:grpSpPr>
        <p:sp>
          <p:nvSpPr>
            <p:cNvPr id="7" name="Retângulo arredondado 6"/>
            <p:cNvSpPr/>
            <p:nvPr/>
          </p:nvSpPr>
          <p:spPr>
            <a:xfrm>
              <a:off x="10035" y="-315"/>
              <a:ext cx="3439" cy="1865"/>
            </a:xfrm>
            <a:prstGeom prst="roundRect">
              <a:avLst>
                <a:gd name="adj" fmla="val 835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sp>
          <p:nvSpPr>
            <p:cNvPr id="6" name="Retângulo arredondado 5"/>
            <p:cNvSpPr/>
            <p:nvPr/>
          </p:nvSpPr>
          <p:spPr>
            <a:xfrm>
              <a:off x="10148" y="-111"/>
              <a:ext cx="3217" cy="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/>
                <a:t>Node Manager</a:t>
              </a:r>
              <a:endParaRPr lang="pt-BR" altLang="en-US"/>
            </a:p>
          </p:txBody>
        </p:sp>
        <p:sp>
          <p:nvSpPr>
            <p:cNvPr id="13" name="Retângulo arredondado 12"/>
            <p:cNvSpPr/>
            <p:nvPr/>
          </p:nvSpPr>
          <p:spPr>
            <a:xfrm>
              <a:off x="10148" y="534"/>
              <a:ext cx="1493" cy="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 sz="1200">
                <a:sym typeface="+mn-ea"/>
              </a:endParaRPr>
            </a:p>
            <a:p>
              <a:pPr algn="ctr"/>
              <a:r>
                <a:rPr lang="pt-BR" altLang="en-US" sz="1200">
                  <a:sym typeface="+mn-ea"/>
                </a:rPr>
                <a:t>App Master [A]</a:t>
              </a:r>
              <a:endParaRPr lang="pt-BR" altLang="en-US" sz="1200"/>
            </a:p>
            <a:p>
              <a:pPr algn="ctr"/>
              <a:endParaRPr lang="pt-BR" altLang="en-US" sz="1200"/>
            </a:p>
          </p:txBody>
        </p:sp>
        <p:sp>
          <p:nvSpPr>
            <p:cNvPr id="14" name="Retângulo arredondado 13"/>
            <p:cNvSpPr/>
            <p:nvPr/>
          </p:nvSpPr>
          <p:spPr>
            <a:xfrm>
              <a:off x="11852" y="534"/>
              <a:ext cx="1513" cy="807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sp>
          <p:nvSpPr>
            <p:cNvPr id="15" name="Retângulo arredondado 14"/>
            <p:cNvSpPr/>
            <p:nvPr/>
          </p:nvSpPr>
          <p:spPr>
            <a:xfrm>
              <a:off x="10037" y="2124"/>
              <a:ext cx="3439" cy="1807"/>
            </a:xfrm>
            <a:prstGeom prst="roundRect">
              <a:avLst>
                <a:gd name="adj" fmla="val 835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sp>
          <p:nvSpPr>
            <p:cNvPr id="16" name="Retângulo arredondado 15"/>
            <p:cNvSpPr/>
            <p:nvPr/>
          </p:nvSpPr>
          <p:spPr>
            <a:xfrm>
              <a:off x="10150" y="2270"/>
              <a:ext cx="3217" cy="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/>
                <a:t>Node Manager</a:t>
              </a:r>
              <a:endParaRPr lang="pt-BR" altLang="en-US"/>
            </a:p>
          </p:txBody>
        </p:sp>
        <p:sp>
          <p:nvSpPr>
            <p:cNvPr id="17" name="Retângulo arredondado 16"/>
            <p:cNvSpPr/>
            <p:nvPr/>
          </p:nvSpPr>
          <p:spPr>
            <a:xfrm>
              <a:off x="10148" y="3027"/>
              <a:ext cx="1493" cy="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sp>
          <p:nvSpPr>
            <p:cNvPr id="18" name="Retângulo arredondado 17"/>
            <p:cNvSpPr/>
            <p:nvPr/>
          </p:nvSpPr>
          <p:spPr>
            <a:xfrm>
              <a:off x="11852" y="3027"/>
              <a:ext cx="1513" cy="650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App Master [B]</a:t>
              </a:r>
              <a:endParaRPr lang="pt-BR" altLang="en-US" sz="1200"/>
            </a:p>
          </p:txBody>
        </p:sp>
        <p:sp>
          <p:nvSpPr>
            <p:cNvPr id="19" name="Retângulo arredondado 18"/>
            <p:cNvSpPr/>
            <p:nvPr/>
          </p:nvSpPr>
          <p:spPr>
            <a:xfrm>
              <a:off x="10037" y="4841"/>
              <a:ext cx="3439" cy="1792"/>
            </a:xfrm>
            <a:prstGeom prst="roundRect">
              <a:avLst>
                <a:gd name="adj" fmla="val 835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sp>
          <p:nvSpPr>
            <p:cNvPr id="20" name="Retângulo arredondado 19"/>
            <p:cNvSpPr/>
            <p:nvPr/>
          </p:nvSpPr>
          <p:spPr>
            <a:xfrm>
              <a:off x="10150" y="4991"/>
              <a:ext cx="3217" cy="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/>
                <a:t>Node Manager</a:t>
              </a:r>
              <a:endParaRPr lang="pt-BR" altLang="en-US"/>
            </a:p>
          </p:txBody>
        </p:sp>
        <p:sp>
          <p:nvSpPr>
            <p:cNvPr id="21" name="Retângulo arredondado 20"/>
            <p:cNvSpPr/>
            <p:nvPr/>
          </p:nvSpPr>
          <p:spPr>
            <a:xfrm>
              <a:off x="10150" y="5747"/>
              <a:ext cx="1493" cy="734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sp>
          <p:nvSpPr>
            <p:cNvPr id="22" name="Retângulo arredondado 21"/>
            <p:cNvSpPr/>
            <p:nvPr/>
          </p:nvSpPr>
          <p:spPr>
            <a:xfrm>
              <a:off x="11854" y="5747"/>
              <a:ext cx="1513" cy="734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cxnSp>
          <p:nvCxnSpPr>
            <p:cNvPr id="34" name="Conector curvo 33"/>
            <p:cNvCxnSpPr>
              <a:stCxn id="13" idx="1"/>
              <a:endCxn id="17" idx="1"/>
            </p:cNvCxnSpPr>
            <p:nvPr/>
          </p:nvCxnSpPr>
          <p:spPr>
            <a:xfrm rot="10800000" flipV="1">
              <a:off x="10148" y="938"/>
              <a:ext cx="5" cy="2414"/>
            </a:xfrm>
            <a:prstGeom prst="curvedConnector3">
              <a:avLst>
                <a:gd name="adj1" fmla="val 17360000"/>
              </a:avLst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>
              <a:stCxn id="18" idx="2"/>
              <a:endCxn id="21" idx="0"/>
            </p:cNvCxnSpPr>
            <p:nvPr/>
          </p:nvCxnSpPr>
          <p:spPr>
            <a:xfrm flipH="1">
              <a:off x="10897" y="3677"/>
              <a:ext cx="1712" cy="2070"/>
            </a:xfrm>
            <a:prstGeom prst="straightConnector1">
              <a:avLst/>
            </a:prstGeom>
            <a:ln w="28575">
              <a:solidFill>
                <a:srgbClr val="59E90B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/>
            <p:cNvCxnSpPr>
              <a:stCxn id="18" idx="2"/>
              <a:endCxn id="22" idx="0"/>
            </p:cNvCxnSpPr>
            <p:nvPr/>
          </p:nvCxnSpPr>
          <p:spPr>
            <a:xfrm>
              <a:off x="12609" y="3677"/>
              <a:ext cx="2" cy="2070"/>
            </a:xfrm>
            <a:prstGeom prst="straightConnector1">
              <a:avLst/>
            </a:prstGeom>
            <a:ln w="28575">
              <a:solidFill>
                <a:srgbClr val="59E90B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curvo 39"/>
            <p:cNvCxnSpPr>
              <a:stCxn id="14" idx="3"/>
              <a:endCxn id="18" idx="3"/>
            </p:cNvCxnSpPr>
            <p:nvPr/>
          </p:nvCxnSpPr>
          <p:spPr>
            <a:xfrm>
              <a:off x="13365" y="938"/>
              <a:ext cx="5" cy="2414"/>
            </a:xfrm>
            <a:prstGeom prst="curvedConnector3">
              <a:avLst>
                <a:gd name="adj1" fmla="val 18060000"/>
              </a:avLst>
            </a:prstGeom>
            <a:ln>
              <a:solidFill>
                <a:srgbClr val="59E90B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ector de Seta Reta 32"/>
          <p:cNvCxnSpPr/>
          <p:nvPr/>
        </p:nvCxnSpPr>
        <p:spPr>
          <a:xfrm>
            <a:off x="4067175" y="2258695"/>
            <a:ext cx="2376805" cy="1678305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V="1">
            <a:off x="4067175" y="2228850"/>
            <a:ext cx="2376805" cy="4953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8" idx="3"/>
          </p:cNvCxnSpPr>
          <p:nvPr/>
        </p:nvCxnSpPr>
        <p:spPr>
          <a:xfrm flipV="1">
            <a:off x="4065905" y="718185"/>
            <a:ext cx="2378075" cy="1560195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7230"/>
            <a:ext cx="8227060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 algn="ctr">
              <a:buNone/>
            </a:pPr>
            <a:r>
              <a:rPr lang="pt-BR" sz="2800" b="1">
                <a:solidFill>
                  <a:schemeClr val="lt1"/>
                </a:solidFill>
                <a:latin typeface="Franklin Gothic Medium Cond" panose="020B0606030402020204" charset="0"/>
                <a:ea typeface="Fira Code Light" panose="020B0809050000020004"/>
                <a:cs typeface="Franklin Gothic Medium Cond" panose="020B0606030402020204" charset="0"/>
                <a:sym typeface="Fira Code Light" panose="020B0809050000020004"/>
              </a:rPr>
              <a:t>Ecossistema Hadoop</a:t>
            </a:r>
            <a:endParaRPr lang="pt-BR" sz="2800" b="1">
              <a:solidFill>
                <a:schemeClr val="lt1"/>
              </a:solidFill>
              <a:latin typeface="Franklin Gothic Medium Cond" panose="020B0606030402020204" charset="0"/>
              <a:ea typeface="Fira Code Light" panose="020B0809050000020004"/>
              <a:cs typeface="Franklin Gothic Medium Cond" panose="020B0606030402020204" charset="0"/>
              <a:sym typeface="Fira Code Light" panose="020B0809050000020004"/>
            </a:endParaRPr>
          </a:p>
        </p:txBody>
      </p:sp>
      <p:pic>
        <p:nvPicPr>
          <p:cNvPr id="108" name="Imagem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1090613" y="1560830"/>
            <a:ext cx="6962775" cy="3562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313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Hive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Um data warehouse e uma linguagem de consulta semelhante ao SQL;</a:t>
            </a:r>
            <a:endParaRPr lang="pt-BR" sz="1600">
              <a:solidFill>
                <a:schemeClr val="lt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Pig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Biblioteca para manipulação de arquivos em HDFS e linguagem;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Flume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Ingestão de dados (fluxo de dados);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Mahout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Biblioteca de machine learning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Oozie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Scheduler (agendador)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ZooKeeper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Gerenciamento de ambientes distribuídos;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Sqoop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Ingestão de dados (bancos relacionais -&gt; hadoop);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HBase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Banco de dados distribuído;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MapReduce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Framework de processamento de dados distribuídos;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HDFS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Sistema de arquivos distribuídos;</a:t>
            </a:r>
            <a:endParaRPr lang="pt-BR" sz="16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Spark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Framework de processamento de dados distribuídos;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Ferramentas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332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DataBricks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Desenvolvido pelos mesmos criadores do Apache Spark (framework que discutiremos no futuro), o Databricks é uma plataforma de análise de dados unificada para engenharia de dados, machine learning e ciência de dados colaborativa. 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Se organiza através de workspaces, que são ambientes de software como serviço (SaaS) utilizados para acessar suas funcionalidades e objetos, como notebooks, em pastas e recursos computacionais, como clusters.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pic>
        <p:nvPicPr>
          <p:cNvPr id="106" name="Imagem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6153150" y="-272415"/>
            <a:ext cx="2857500" cy="15005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276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DataBricks</a:t>
            </a:r>
            <a:r>
              <a:rPr lang="pt-BR" sz="2400" b="1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- Conceitos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Workspace</a:t>
            </a: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é o ambiente integrado para acesso aos recursos do databricks.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Cluster</a:t>
            </a: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é o conjunto de recursos computacionais para execução de notebook e jobs.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DBFS</a:t>
            </a: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-  Sistema de arquivs distribuídos do databricks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Delta Lake</a:t>
            </a: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- Ambientes de storage de </a:t>
            </a:r>
            <a:r>
              <a:rPr lang="pt-BR" sz="18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tabelas </a:t>
            </a: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armazenadas no dbfs;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DataBricks</a:t>
            </a:r>
            <a:r>
              <a:rPr lang="pt-BR" sz="24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Conceitos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100" name="Imagem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979295" y="1245870"/>
            <a:ext cx="4979035" cy="39649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332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DataBricks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Metastore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o nível mais alto de abstração do ambiente de armazenamento. Ponto de partida para workspaces.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Catalog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conjunto de schemas. Divisão a nível de negócio.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Schema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 Databases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TTTTTTTTTTTTTTTTTTTTTTTTTTT</a:t>
            </a: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t</a:t>
            </a: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abelas externas, tabelas gerenciadas e views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- 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t</a:t>
            </a:r>
            <a:r>
              <a:rPr lang="pt-BR" sz="18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T</a:t>
            </a: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abelas e arquivos de dados;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316095" y="3957320"/>
            <a:ext cx="442595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Aula 03</a:t>
            </a:r>
            <a:endParaRPr lang="pt-BR" sz="28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Apache Hadoop</a:t>
            </a:r>
            <a:endParaRPr lang="pt-BR" sz="28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15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DataBricks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Delta Table</a:t>
            </a: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é o formato default das tabelas no databricks. Ao excluir a tabela, os dados são deletados.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Tabelas externas</a:t>
            </a: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são databelas armazenadas fora do root.  </a:t>
            </a: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Ao excluir a tabela, os dados são deletados.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Diretórios root: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/FileStore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/databricks-datasets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/databricks-results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/databricks/init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/user/hive/warehouse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pic>
        <p:nvPicPr>
          <p:cNvPr id="101" name="Imagem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534535" y="2929255"/>
            <a:ext cx="3435985" cy="2524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98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DataBricks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 u="sng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Diretórios root</a:t>
            </a: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: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/FileStore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- Tabelas externas importadas com UI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/databricks-datasets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- Datasets de aprendizagem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/databricks-results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- Saídas do notebook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/databricks/init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- Bibliotecas 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/user/hive/warehouse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indent="0">
              <a:buNone/>
            </a:pPr>
            <a:r>
              <a:rPr lang="pt-BR" sz="1800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- Tabelas gerenciadas pela hive_metastore</a:t>
            </a:r>
            <a:endParaRPr lang="pt-BR" sz="1800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/>
        </p:nvSpPr>
        <p:spPr>
          <a:xfrm>
            <a:off x="3492150" y="2495850"/>
            <a:ext cx="2159700" cy="72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Obrigado!</a:t>
            </a:r>
            <a:endParaRPr sz="35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2425700"/>
            <a:ext cx="8227060" cy="135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r>
              <a:rPr lang="pt-BR" sz="1600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uma plataforma de software de código aberto desenvolvida em Java para </a:t>
            </a:r>
            <a:r>
              <a:rPr lang="pt-BR" sz="1600" b="1">
                <a:solidFill>
                  <a:srgbClr val="59E90B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computação distribuída</a:t>
            </a:r>
            <a:r>
              <a:rPr lang="pt-BR" sz="1600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voltada para </a:t>
            </a:r>
            <a:r>
              <a:rPr lang="pt-BR" sz="1600" b="1">
                <a:solidFill>
                  <a:srgbClr val="59E90B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clusters</a:t>
            </a:r>
            <a:r>
              <a:rPr lang="pt-BR" sz="1600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e </a:t>
            </a:r>
            <a:r>
              <a:rPr lang="pt-BR" sz="1600" b="1">
                <a:solidFill>
                  <a:srgbClr val="59E90B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processamento de grandes volumes de dados</a:t>
            </a:r>
            <a:r>
              <a:rPr lang="pt-BR" sz="1600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, com atenção a tolerância a falhas. </a:t>
            </a:r>
            <a:endParaRPr lang="pt-BR" sz="1600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1633220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Haduken?</a:t>
            </a:r>
            <a:endParaRPr lang="pt-BR" sz="24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101" name="Imagem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251460" y="4297680"/>
            <a:ext cx="1714500" cy="1181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Imagem 102"/>
          <p:cNvPicPr/>
          <p:nvPr/>
        </p:nvPicPr>
        <p:blipFill>
          <a:blip r:embed="rId2">
            <a:clrChange>
              <a:clrFrom>
                <a:srgbClr val="2BB09E">
                  <a:alpha val="100000"/>
                </a:srgbClr>
              </a:clrFrom>
              <a:clrTo>
                <a:srgbClr val="2BB09E">
                  <a:alpha val="100000"/>
                  <a:alpha val="0"/>
                </a:srgbClr>
              </a:clrTo>
            </a:clrChange>
          </a:blip>
          <a:srcRect l="11417" t="33198" r="11410" b="33198"/>
          <a:stretch>
            <a:fillRect/>
          </a:stretch>
        </p:blipFill>
        <p:spPr>
          <a:xfrm>
            <a:off x="3564255" y="337185"/>
            <a:ext cx="5206365" cy="13531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Cluster</a:t>
            </a:r>
            <a:endParaRPr lang="pt-BR" sz="24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1345565"/>
            <a:ext cx="7089140" cy="3716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ranklin Gothic Medium Cond" panose="020B0606030402020204" charset="0"/>
                <a:ea typeface="Fira Code Light" panose="020B0809050000020004"/>
                <a:cs typeface="Franklin Gothic Medium Cond" panose="020B0606030402020204" charset="0"/>
                <a:sym typeface="Fira Code Light" panose="020B0809050000020004"/>
              </a:rPr>
              <a:t>Hadoop - Tipos de nós</a:t>
            </a:r>
            <a:endParaRPr lang="pt-BR" sz="1800" b="1">
              <a:solidFill>
                <a:schemeClr val="lt1"/>
              </a:solidFill>
              <a:latin typeface="Franklin Gothic Medium Cond" panose="020B0606030402020204" charset="0"/>
              <a:ea typeface="Fira Code Light" panose="020B0809050000020004"/>
              <a:cs typeface="Franklin Gothic Medium Cond" panose="020B0606030402020204" charset="0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60680" y="1273810"/>
            <a:ext cx="8261985" cy="242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Masters</a:t>
            </a:r>
            <a:endParaRPr lang="pt-BR" sz="16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HDFS NameNode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principal nó do HDFS. Armazena os metadados dos dados armazenados;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Yarn ResourceManager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o gerenciador de recursos do cluster;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Workers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HDFS DataNode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responsável por armazenar os dados;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Yarn NodeManagers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responsável por gerenciar a execução dos jobs;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 algn="ctr">
              <a:buNone/>
            </a:pPr>
            <a:r>
              <a:rPr lang="pt-BR" sz="2400" b="1">
                <a:solidFill>
                  <a:schemeClr val="lt1"/>
                </a:solidFill>
                <a:latin typeface="Franklin Gothic Medium Cond" panose="020B0606030402020204" charset="0"/>
                <a:ea typeface="Fira Code Light" panose="020B0809050000020004"/>
                <a:cs typeface="Franklin Gothic Medium Cond" panose="020B0606030402020204" charset="0"/>
                <a:sym typeface="Fira Code Light" panose="020B0809050000020004"/>
              </a:rPr>
              <a:t>Arquitetura Hadoop</a:t>
            </a:r>
            <a:endParaRPr lang="pt-BR" sz="2400" b="1">
              <a:solidFill>
                <a:schemeClr val="lt1"/>
              </a:solidFill>
              <a:latin typeface="Franklin Gothic Medium Cond" panose="020B0606030402020204" charset="0"/>
              <a:ea typeface="Fira Code Light" panose="020B0809050000020004"/>
              <a:cs typeface="Franklin Gothic Medium Cond" panose="020B0606030402020204" charset="0"/>
              <a:sym typeface="Fira Code Light" panose="020B0809050000020004"/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2195830" y="1482090"/>
            <a:ext cx="4542790" cy="4046220"/>
            <a:chOff x="3458" y="1665"/>
            <a:chExt cx="7598" cy="7043"/>
          </a:xfrm>
        </p:grpSpPr>
        <p:sp>
          <p:nvSpPr>
            <p:cNvPr id="3" name="Retângulo arredondado 2"/>
            <p:cNvSpPr/>
            <p:nvPr/>
          </p:nvSpPr>
          <p:spPr>
            <a:xfrm>
              <a:off x="3458" y="1665"/>
              <a:ext cx="7598" cy="7030"/>
            </a:xfrm>
            <a:prstGeom prst="roundRect">
              <a:avLst>
                <a:gd name="adj" fmla="val 2489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 sz="1200"/>
            </a:p>
          </p:txBody>
        </p:sp>
        <p:sp>
          <p:nvSpPr>
            <p:cNvPr id="4" name="Retângulo 3"/>
            <p:cNvSpPr/>
            <p:nvPr/>
          </p:nvSpPr>
          <p:spPr>
            <a:xfrm>
              <a:off x="3855" y="2232"/>
              <a:ext cx="6690" cy="146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2000">
                  <a:latin typeface="Franklin Gothic Medium Cond" panose="020B0606030402020204" charset="0"/>
                  <a:cs typeface="Franklin Gothic Medium Cond" panose="020B0606030402020204" charset="0"/>
                </a:rPr>
                <a:t>MapReduce</a:t>
              </a:r>
              <a:endParaRPr lang="pt-BR" altLang="en-US" sz="1600">
                <a:latin typeface="Franklin Gothic Medium Cond" panose="020B0606030402020204" charset="0"/>
                <a:cs typeface="Franklin Gothic Medium Cond" panose="020B0606030402020204" charset="0"/>
              </a:endParaRPr>
            </a:p>
            <a:p>
              <a:pPr algn="ctr"/>
              <a:r>
                <a:rPr lang="pt-BR" altLang="en-US" sz="1600">
                  <a:latin typeface="Franklin Gothic Medium Cond" panose="020B0606030402020204" charset="0"/>
                  <a:cs typeface="Franklin Gothic Medium Cond" panose="020B0606030402020204" charset="0"/>
                </a:rPr>
                <a:t>(Computação Distribuída)</a:t>
              </a:r>
              <a:endParaRPr lang="pt-BR" altLang="en-US" sz="1600">
                <a:latin typeface="Franklin Gothic Medium Cond" panose="020B0606030402020204" charset="0"/>
                <a:cs typeface="Franklin Gothic Medium Cond" panose="020B0606030402020204" charset="0"/>
              </a:endParaRPr>
            </a:p>
          </p:txBody>
        </p:sp>
        <p:sp>
          <p:nvSpPr>
            <p:cNvPr id="5" name="Retângulo 4"/>
            <p:cNvSpPr/>
            <p:nvPr/>
          </p:nvSpPr>
          <p:spPr>
            <a:xfrm>
              <a:off x="3831" y="3961"/>
              <a:ext cx="6690" cy="146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2000">
                  <a:latin typeface="Franklin Gothic Medium Cond" panose="020B0606030402020204" charset="0"/>
                  <a:cs typeface="Franklin Gothic Medium Cond" panose="020B0606030402020204" charset="0"/>
                </a:rPr>
                <a:t>HDFS</a:t>
              </a:r>
              <a:endParaRPr lang="pt-BR" altLang="en-US" sz="1600">
                <a:latin typeface="Franklin Gothic Medium Cond" panose="020B0606030402020204" charset="0"/>
                <a:cs typeface="Franklin Gothic Medium Cond" panose="020B0606030402020204" charset="0"/>
              </a:endParaRPr>
            </a:p>
            <a:p>
              <a:pPr algn="ctr"/>
              <a:r>
                <a:rPr lang="pt-BR" altLang="en-US" sz="1600">
                  <a:latin typeface="Franklin Gothic Medium Cond" panose="020B0606030402020204" charset="0"/>
                  <a:cs typeface="Franklin Gothic Medium Cond" panose="020B0606030402020204" charset="0"/>
                </a:rPr>
                <a:t>( Sistema de Arquivos Distribuído )</a:t>
              </a:r>
              <a:endParaRPr lang="pt-BR" altLang="en-US" sz="1600">
                <a:latin typeface="Franklin Gothic Medium Cond" panose="020B0606030402020204" charset="0"/>
                <a:cs typeface="Franklin Gothic Medium Cond" panose="020B0606030402020204" charset="0"/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3798" y="6995"/>
              <a:ext cx="6975" cy="1713"/>
            </a:xfrm>
            <a:prstGeom prst="rect">
              <a:avLst/>
            </a:prstGeom>
            <a:solidFill>
              <a:srgbClr val="59E90B"/>
            </a:solidFill>
            <a:ln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</a:gra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 sz="1200"/>
            </a:p>
          </p:txBody>
        </p:sp>
        <p:grpSp>
          <p:nvGrpSpPr>
            <p:cNvPr id="28" name="Grupo 27"/>
            <p:cNvGrpSpPr/>
            <p:nvPr/>
          </p:nvGrpSpPr>
          <p:grpSpPr>
            <a:xfrm>
              <a:off x="3912" y="6993"/>
              <a:ext cx="6609" cy="1342"/>
              <a:chOff x="3912" y="6994"/>
              <a:chExt cx="6609" cy="1342"/>
            </a:xfrm>
          </p:grpSpPr>
          <p:pic>
            <p:nvPicPr>
              <p:cNvPr id="107" name="Imagem 106"/>
              <p:cNvPicPr/>
              <p:nvPr/>
            </p:nvPicPr>
            <p:blipFill>
              <a:blip r:embed="rId1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  <a:biLevel thresh="50000"/>
              </a:blip>
              <a:stretch>
                <a:fillRect/>
              </a:stretch>
            </p:blipFill>
            <p:spPr>
              <a:xfrm>
                <a:off x="3912" y="6994"/>
                <a:ext cx="1620" cy="13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1" name="Imagem 20"/>
              <p:cNvPicPr/>
              <p:nvPr/>
            </p:nvPicPr>
            <p:blipFill>
              <a:blip r:embed="rId1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  <a:biLevel thresh="50000"/>
              </a:blip>
              <a:stretch>
                <a:fillRect/>
              </a:stretch>
            </p:blipFill>
            <p:spPr>
              <a:xfrm>
                <a:off x="5159" y="6994"/>
                <a:ext cx="1620" cy="13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2" name="Imagem 21"/>
              <p:cNvPicPr/>
              <p:nvPr/>
            </p:nvPicPr>
            <p:blipFill>
              <a:blip r:embed="rId1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  <a:biLevel thresh="50000"/>
              </a:blip>
              <a:stretch>
                <a:fillRect/>
              </a:stretch>
            </p:blipFill>
            <p:spPr>
              <a:xfrm>
                <a:off x="6406" y="6994"/>
                <a:ext cx="1620" cy="13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4" name="Imagem 23"/>
              <p:cNvPicPr/>
              <p:nvPr/>
            </p:nvPicPr>
            <p:blipFill>
              <a:blip r:embed="rId1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  <a:biLevel thresh="50000"/>
              </a:blip>
              <a:stretch>
                <a:fillRect/>
              </a:stretch>
            </p:blipFill>
            <p:spPr>
              <a:xfrm>
                <a:off x="8901" y="6994"/>
                <a:ext cx="1620" cy="134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3" name="Imagem 22"/>
              <p:cNvPicPr/>
              <p:nvPr/>
            </p:nvPicPr>
            <p:blipFill>
              <a:blip r:embed="rId1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  <a:biLevel thresh="50000"/>
              </a:blip>
              <a:stretch>
                <a:fillRect/>
              </a:stretch>
            </p:blipFill>
            <p:spPr>
              <a:xfrm>
                <a:off x="7654" y="6994"/>
                <a:ext cx="1620" cy="134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7" name="Caixa de Texto 26"/>
            <p:cNvSpPr txBox="1"/>
            <p:nvPr/>
          </p:nvSpPr>
          <p:spPr>
            <a:xfrm>
              <a:off x="6062" y="8212"/>
              <a:ext cx="3026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BR" altLang="en-US" sz="1200">
                  <a:solidFill>
                    <a:schemeClr val="tx1"/>
                  </a:solidFill>
                  <a:latin typeface="Franklin Gothic Medium Cond" panose="020B0606030402020204" charset="0"/>
                  <a:cs typeface="Franklin Gothic Medium Cond" panose="020B0606030402020204" charset="0"/>
                </a:rPr>
                <a:t>INFRAESTRUTURA</a:t>
              </a:r>
              <a:endParaRPr lang="pt-BR" altLang="en-US" sz="1200">
                <a:solidFill>
                  <a:schemeClr val="tx1"/>
                </a:solidFill>
                <a:latin typeface="Franklin Gothic Medium Cond" panose="020B0606030402020204" charset="0"/>
                <a:cs typeface="Franklin Gothic Medium Cond" panose="020B0606030402020204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831" y="5634"/>
              <a:ext cx="2022" cy="113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2000">
                  <a:latin typeface="Franklin Gothic Medium Cond" panose="020B0606030402020204" charset="0"/>
                  <a:cs typeface="Franklin Gothic Medium Cond" panose="020B0606030402020204" charset="0"/>
                </a:rPr>
                <a:t>Yarn</a:t>
              </a:r>
              <a:endParaRPr lang="pt-BR" altLang="en-US" sz="2000">
                <a:latin typeface="Franklin Gothic Medium Cond" panose="020B0606030402020204" charset="0"/>
                <a:cs typeface="Franklin Gothic Medium Cond" panose="020B0606030402020204" charset="0"/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176" y="5643"/>
              <a:ext cx="4306" cy="113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2000">
                  <a:latin typeface="Franklin Gothic Medium Cond" panose="020B0606030402020204" charset="0"/>
                  <a:cs typeface="Franklin Gothic Medium Cond" panose="020B0606030402020204" charset="0"/>
                </a:rPr>
                <a:t>Ferramentas</a:t>
              </a:r>
              <a:endParaRPr lang="pt-BR" altLang="en-US" sz="2000">
                <a:latin typeface="Franklin Gothic Medium Cond" panose="020B0606030402020204" charset="0"/>
                <a:cs typeface="Franklin Gothic Medium Cond" panose="020B060603040202020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7665085" cy="362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MapReduce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um modelo de programação distribuído usado para processamento em larga escala de grandes quantidades de dados. Ele divide o processamento em duas etapas principais: 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 etapa "</a:t>
            </a:r>
            <a:r>
              <a:rPr lang="pt-BR" sz="1600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Map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", que divide o problema em tarefas menores e aplica uma função de processamento a cada partição de dados;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 etapa "</a:t>
            </a:r>
            <a:r>
              <a:rPr lang="pt-BR" sz="1600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Reduce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", que agrega os resultados das tarefas "Map" em uma saída final. MapReduce foi popularizado pelo sistema Hadoop e é amplamente utilizado em aplicações de análise de dados, como o processamento de logs, a mineração de dados e o aprendizado de máquina em grande escala.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MapReduce - Dividir para conquistar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1907540" y="15875"/>
            <a:ext cx="558927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MapReduce</a:t>
            </a:r>
            <a:endParaRPr lang="pt-BR" sz="24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36" name="Imagem 35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830" y="4872990"/>
            <a:ext cx="1477010" cy="566420"/>
          </a:xfrm>
          <a:prstGeom prst="rect">
            <a:avLst/>
          </a:prstGeom>
        </p:spPr>
      </p:pic>
      <p:pic>
        <p:nvPicPr>
          <p:cNvPr id="37" name="Imagem 36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6505" y="4872990"/>
            <a:ext cx="1327150" cy="566420"/>
          </a:xfrm>
          <a:prstGeom prst="rect">
            <a:avLst/>
          </a:prstGeom>
        </p:spPr>
      </p:pic>
      <p:sp>
        <p:nvSpPr>
          <p:cNvPr id="38" name="Caixa de Texto 37"/>
          <p:cNvSpPr txBox="1"/>
          <p:nvPr/>
        </p:nvSpPr>
        <p:spPr>
          <a:xfrm>
            <a:off x="1333500" y="5004435"/>
            <a:ext cx="6667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b="1">
                <a:solidFill>
                  <a:schemeClr val="bg1"/>
                </a:solidFill>
              </a:rPr>
              <a:t>HDFS</a:t>
            </a:r>
            <a:endParaRPr lang="pt-BR" altLang="en-US" b="1">
              <a:solidFill>
                <a:schemeClr val="bg1"/>
              </a:solidFill>
            </a:endParaRPr>
          </a:p>
        </p:txBody>
      </p:sp>
      <p:sp>
        <p:nvSpPr>
          <p:cNvPr id="39" name="Caixa de Texto 38"/>
          <p:cNvSpPr txBox="1"/>
          <p:nvPr/>
        </p:nvSpPr>
        <p:spPr>
          <a:xfrm>
            <a:off x="7020560" y="5002530"/>
            <a:ext cx="6667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b="1">
                <a:solidFill>
                  <a:schemeClr val="bg1"/>
                </a:solidFill>
              </a:rPr>
              <a:t>HDFS</a:t>
            </a:r>
            <a:endParaRPr lang="pt-BR" altLang="en-US" b="1">
              <a:solidFill>
                <a:schemeClr val="bg1"/>
              </a:solidFill>
            </a:endParaRPr>
          </a:p>
        </p:txBody>
      </p:sp>
      <p:grpSp>
        <p:nvGrpSpPr>
          <p:cNvPr id="52" name="Grupo 51"/>
          <p:cNvGrpSpPr/>
          <p:nvPr/>
        </p:nvGrpSpPr>
        <p:grpSpPr>
          <a:xfrm>
            <a:off x="108585" y="1006475"/>
            <a:ext cx="8783320" cy="3651885"/>
            <a:chOff x="171" y="1585"/>
            <a:chExt cx="13832" cy="5751"/>
          </a:xfrm>
        </p:grpSpPr>
        <p:sp>
          <p:nvSpPr>
            <p:cNvPr id="5" name="Retângulo 4"/>
            <p:cNvSpPr/>
            <p:nvPr/>
          </p:nvSpPr>
          <p:spPr>
            <a:xfrm>
              <a:off x="171" y="2234"/>
              <a:ext cx="1927" cy="51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2400" b="1">
                  <a:latin typeface="Franklin Gothic Medium Cond" panose="020B0606030402020204" charset="0"/>
                  <a:cs typeface="Franklin Gothic Medium Cond" panose="020B0606030402020204" charset="0"/>
                </a:rPr>
                <a:t>Dados</a:t>
              </a:r>
              <a:endParaRPr lang="pt-BR" altLang="en-US" sz="2400" b="1">
                <a:latin typeface="Franklin Gothic Medium Cond" panose="020B0606030402020204" charset="0"/>
                <a:cs typeface="Franklin Gothic Medium Cond" panose="020B0606030402020204" charset="0"/>
              </a:endParaRPr>
            </a:p>
          </p:txBody>
        </p:sp>
        <p:sp>
          <p:nvSpPr>
            <p:cNvPr id="6" name="Retângulo arredondado 5"/>
            <p:cNvSpPr/>
            <p:nvPr/>
          </p:nvSpPr>
          <p:spPr>
            <a:xfrm>
              <a:off x="3911" y="2688"/>
              <a:ext cx="2268" cy="680"/>
            </a:xfrm>
            <a:prstGeom prst="roundRect">
              <a:avLst/>
            </a:prstGeom>
            <a:solidFill>
              <a:srgbClr val="59E90B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800">
                  <a:latin typeface="Franklin Gothic Medium Cond" panose="020B0606030402020204" charset="0"/>
                  <a:cs typeface="Franklin Gothic Medium Cond" panose="020B0606030402020204" charset="0"/>
                </a:rPr>
                <a:t>map</a:t>
              </a:r>
              <a:endParaRPr lang="pt-BR" altLang="en-US" sz="1800">
                <a:latin typeface="Franklin Gothic Medium Cond" panose="020B0606030402020204" charset="0"/>
                <a:cs typeface="Franklin Gothic Medium Cond" panose="020B0606030402020204" charset="0"/>
              </a:endParaRPr>
            </a:p>
          </p:txBody>
        </p:sp>
        <p:sp>
          <p:nvSpPr>
            <p:cNvPr id="7" name="Retângulo arredondado 6"/>
            <p:cNvSpPr/>
            <p:nvPr/>
          </p:nvSpPr>
          <p:spPr>
            <a:xfrm>
              <a:off x="3911" y="3935"/>
              <a:ext cx="2268" cy="680"/>
            </a:xfrm>
            <a:prstGeom prst="roundRect">
              <a:avLst/>
            </a:prstGeom>
            <a:solidFill>
              <a:srgbClr val="59E90B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800">
                  <a:latin typeface="Franklin Gothic Medium Cond" panose="020B0606030402020204" charset="0"/>
                  <a:cs typeface="Franklin Gothic Medium Cond" panose="020B0606030402020204" charset="0"/>
                  <a:sym typeface="+mn-ea"/>
                </a:rPr>
                <a:t>map</a:t>
              </a:r>
              <a:endParaRPr lang="pt-BR" altLang="en-US" sz="1800">
                <a:latin typeface="Franklin Gothic Medium Cond" panose="020B0606030402020204" charset="0"/>
                <a:cs typeface="Franklin Gothic Medium Cond" panose="020B0606030402020204" charset="0"/>
                <a:sym typeface="+mn-ea"/>
              </a:endParaRPr>
            </a:p>
          </p:txBody>
        </p:sp>
        <p:sp>
          <p:nvSpPr>
            <p:cNvPr id="8" name="Retângulo arredondado 7"/>
            <p:cNvSpPr/>
            <p:nvPr/>
          </p:nvSpPr>
          <p:spPr>
            <a:xfrm>
              <a:off x="3911" y="5182"/>
              <a:ext cx="2268" cy="680"/>
            </a:xfrm>
            <a:prstGeom prst="roundRect">
              <a:avLst/>
            </a:prstGeom>
            <a:solidFill>
              <a:srgbClr val="59E90B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800">
                  <a:latin typeface="Franklin Gothic Medium Cond" panose="020B0606030402020204" charset="0"/>
                  <a:cs typeface="Franklin Gothic Medium Cond" panose="020B0606030402020204" charset="0"/>
                  <a:sym typeface="+mn-ea"/>
                </a:rPr>
                <a:t>map</a:t>
              </a:r>
              <a:endParaRPr lang="pt-BR" altLang="en-US" sz="1800">
                <a:latin typeface="Franklin Gothic Medium Cond" panose="020B0606030402020204" charset="0"/>
                <a:cs typeface="Franklin Gothic Medium Cond" panose="020B0606030402020204" charset="0"/>
                <a:sym typeface="+mn-ea"/>
              </a:endParaRPr>
            </a:p>
          </p:txBody>
        </p:sp>
        <p:sp>
          <p:nvSpPr>
            <p:cNvPr id="9" name="Retângulo arredondado 8"/>
            <p:cNvSpPr/>
            <p:nvPr/>
          </p:nvSpPr>
          <p:spPr>
            <a:xfrm>
              <a:off x="3911" y="6430"/>
              <a:ext cx="2268" cy="680"/>
            </a:xfrm>
            <a:prstGeom prst="roundRect">
              <a:avLst/>
            </a:prstGeom>
            <a:solidFill>
              <a:srgbClr val="59E90B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800">
                  <a:latin typeface="Franklin Gothic Medium Cond" panose="020B0606030402020204" charset="0"/>
                  <a:cs typeface="Franklin Gothic Medium Cond" panose="020B0606030402020204" charset="0"/>
                  <a:sym typeface="+mn-ea"/>
                </a:rPr>
                <a:t>map</a:t>
              </a:r>
              <a:endParaRPr lang="pt-BR" altLang="en-US" sz="1800">
                <a:latin typeface="Franklin Gothic Medium Cond" panose="020B0606030402020204" charset="0"/>
                <a:cs typeface="Franklin Gothic Medium Cond" panose="020B0606030402020204" charset="0"/>
                <a:sym typeface="+mn-ea"/>
              </a:endParaRPr>
            </a:p>
          </p:txBody>
        </p:sp>
        <p:sp>
          <p:nvSpPr>
            <p:cNvPr id="10" name="Retângulo arredondado 9"/>
            <p:cNvSpPr/>
            <p:nvPr/>
          </p:nvSpPr>
          <p:spPr>
            <a:xfrm>
              <a:off x="7880" y="3368"/>
              <a:ext cx="2268" cy="68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800">
                  <a:latin typeface="Franklin Gothic Medium Cond" panose="020B0606030402020204" charset="0"/>
                  <a:cs typeface="Franklin Gothic Medium Cond" panose="020B0606030402020204" charset="0"/>
                </a:rPr>
                <a:t>reduce</a:t>
              </a:r>
              <a:endParaRPr lang="pt-BR" altLang="en-US" sz="1800">
                <a:latin typeface="Franklin Gothic Medium Cond" panose="020B0606030402020204" charset="0"/>
                <a:cs typeface="Franklin Gothic Medium Cond" panose="020B0606030402020204" charset="0"/>
              </a:endParaRPr>
            </a:p>
          </p:txBody>
        </p:sp>
        <p:sp>
          <p:nvSpPr>
            <p:cNvPr id="11" name="Retângulo arredondado 10"/>
            <p:cNvSpPr/>
            <p:nvPr/>
          </p:nvSpPr>
          <p:spPr>
            <a:xfrm>
              <a:off x="7880" y="4615"/>
              <a:ext cx="2268" cy="68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800">
                  <a:latin typeface="Franklin Gothic Medium Cond" panose="020B0606030402020204" charset="0"/>
                  <a:cs typeface="Franklin Gothic Medium Cond" panose="020B0606030402020204" charset="0"/>
                  <a:sym typeface="+mn-ea"/>
                </a:rPr>
                <a:t>reduce</a:t>
              </a:r>
              <a:endParaRPr lang="pt-BR" altLang="en-US" sz="1800">
                <a:latin typeface="Franklin Gothic Medium Cond" panose="020B0606030402020204" charset="0"/>
                <a:cs typeface="Franklin Gothic Medium Cond" panose="020B0606030402020204" charset="0"/>
                <a:sym typeface="+mn-ea"/>
              </a:endParaRPr>
            </a:p>
          </p:txBody>
        </p:sp>
        <p:sp>
          <p:nvSpPr>
            <p:cNvPr id="12" name="Retângulo arredondado 11"/>
            <p:cNvSpPr/>
            <p:nvPr/>
          </p:nvSpPr>
          <p:spPr>
            <a:xfrm>
              <a:off x="7880" y="5862"/>
              <a:ext cx="2268" cy="68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800">
                  <a:latin typeface="Franklin Gothic Medium Cond" panose="020B0606030402020204" charset="0"/>
                  <a:cs typeface="Franklin Gothic Medium Cond" panose="020B0606030402020204" charset="0"/>
                  <a:sym typeface="+mn-ea"/>
                </a:rPr>
                <a:t>reduce</a:t>
              </a:r>
              <a:endParaRPr lang="pt-BR" altLang="en-US" sz="1800">
                <a:latin typeface="Franklin Gothic Medium Cond" panose="020B0606030402020204" charset="0"/>
                <a:cs typeface="Franklin Gothic Medium Cond" panose="020B0606030402020204" charset="0"/>
                <a:sym typeface="+mn-ea"/>
              </a:endParaRP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12076" y="3113"/>
              <a:ext cx="1927" cy="36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2400" b="1">
                  <a:latin typeface="Franklin Gothic Medium Cond" panose="020B0606030402020204" charset="0"/>
                  <a:cs typeface="Franklin Gothic Medium Cond" panose="020B0606030402020204" charset="0"/>
                </a:rPr>
                <a:t>Dados</a:t>
              </a:r>
              <a:endParaRPr lang="pt-BR" altLang="en-US" sz="2400" b="1">
                <a:latin typeface="Franklin Gothic Medium Cond" panose="020B0606030402020204" charset="0"/>
                <a:cs typeface="Franklin Gothic Medium Cond" panose="020B0606030402020204" charset="0"/>
              </a:endParaRPr>
            </a:p>
          </p:txBody>
        </p:sp>
        <p:grpSp>
          <p:nvGrpSpPr>
            <p:cNvPr id="41" name="Grupo 40"/>
            <p:cNvGrpSpPr/>
            <p:nvPr/>
          </p:nvGrpSpPr>
          <p:grpSpPr>
            <a:xfrm>
              <a:off x="2070" y="3004"/>
              <a:ext cx="1840" cy="3766"/>
              <a:chOff x="2663" y="3004"/>
              <a:chExt cx="1247" cy="3766"/>
            </a:xfrm>
          </p:grpSpPr>
          <p:cxnSp>
            <p:nvCxnSpPr>
              <p:cNvPr id="14" name="Conector de Seta Reta 13"/>
              <p:cNvCxnSpPr>
                <a:endCxn id="6" idx="1"/>
              </p:cNvCxnSpPr>
              <p:nvPr/>
            </p:nvCxnSpPr>
            <p:spPr>
              <a:xfrm>
                <a:off x="2686" y="3004"/>
                <a:ext cx="1225" cy="24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de Seta Reta 14"/>
              <p:cNvCxnSpPr>
                <a:endCxn id="7" idx="1"/>
              </p:cNvCxnSpPr>
              <p:nvPr/>
            </p:nvCxnSpPr>
            <p:spPr>
              <a:xfrm>
                <a:off x="2664" y="4275"/>
                <a:ext cx="1247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de Seta Reta 15"/>
              <p:cNvCxnSpPr/>
              <p:nvPr/>
            </p:nvCxnSpPr>
            <p:spPr>
              <a:xfrm>
                <a:off x="2685" y="5499"/>
                <a:ext cx="1225" cy="24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/>
              <p:cNvCxnSpPr/>
              <p:nvPr/>
            </p:nvCxnSpPr>
            <p:spPr>
              <a:xfrm>
                <a:off x="2663" y="6770"/>
                <a:ext cx="1247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Conector de Seta Reta 17"/>
            <p:cNvCxnSpPr>
              <a:stCxn id="6" idx="3"/>
              <a:endCxn id="10" idx="1"/>
            </p:cNvCxnSpPr>
            <p:nvPr/>
          </p:nvCxnSpPr>
          <p:spPr>
            <a:xfrm>
              <a:off x="6179" y="3028"/>
              <a:ext cx="1701" cy="68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/>
            <p:cNvCxnSpPr>
              <a:stCxn id="6" idx="3"/>
              <a:endCxn id="11" idx="1"/>
            </p:cNvCxnSpPr>
            <p:nvPr/>
          </p:nvCxnSpPr>
          <p:spPr>
            <a:xfrm>
              <a:off x="6179" y="3028"/>
              <a:ext cx="1701" cy="192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>
              <a:endCxn id="12" idx="1"/>
            </p:cNvCxnSpPr>
            <p:nvPr/>
          </p:nvCxnSpPr>
          <p:spPr>
            <a:xfrm>
              <a:off x="6179" y="3028"/>
              <a:ext cx="1701" cy="317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>
              <a:stCxn id="7" idx="3"/>
              <a:endCxn id="10" idx="1"/>
            </p:cNvCxnSpPr>
            <p:nvPr/>
          </p:nvCxnSpPr>
          <p:spPr>
            <a:xfrm flipV="1">
              <a:off x="6179" y="3708"/>
              <a:ext cx="1701" cy="56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>
              <a:endCxn id="11" idx="1"/>
            </p:cNvCxnSpPr>
            <p:nvPr/>
          </p:nvCxnSpPr>
          <p:spPr>
            <a:xfrm>
              <a:off x="6179" y="4275"/>
              <a:ext cx="1701" cy="68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/>
            <p:cNvCxnSpPr/>
            <p:nvPr/>
          </p:nvCxnSpPr>
          <p:spPr>
            <a:xfrm>
              <a:off x="6179" y="4275"/>
              <a:ext cx="1701" cy="192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/>
            <p:cNvCxnSpPr>
              <a:stCxn id="8" idx="3"/>
            </p:cNvCxnSpPr>
            <p:nvPr/>
          </p:nvCxnSpPr>
          <p:spPr>
            <a:xfrm flipV="1">
              <a:off x="6179" y="3708"/>
              <a:ext cx="1701" cy="181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/>
            <p:cNvCxnSpPr>
              <a:stCxn id="8" idx="3"/>
              <a:endCxn id="11" idx="1"/>
            </p:cNvCxnSpPr>
            <p:nvPr/>
          </p:nvCxnSpPr>
          <p:spPr>
            <a:xfrm flipV="1">
              <a:off x="6179" y="4955"/>
              <a:ext cx="1701" cy="56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>
              <a:stCxn id="8" idx="3"/>
              <a:endCxn id="12" idx="1"/>
            </p:cNvCxnSpPr>
            <p:nvPr/>
          </p:nvCxnSpPr>
          <p:spPr>
            <a:xfrm>
              <a:off x="6179" y="5522"/>
              <a:ext cx="1701" cy="68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/>
            <p:cNvCxnSpPr>
              <a:stCxn id="9" idx="3"/>
              <a:endCxn id="12" idx="1"/>
            </p:cNvCxnSpPr>
            <p:nvPr/>
          </p:nvCxnSpPr>
          <p:spPr>
            <a:xfrm flipV="1">
              <a:off x="6179" y="6202"/>
              <a:ext cx="1701" cy="56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/>
            <p:cNvCxnSpPr>
              <a:stCxn id="9" idx="3"/>
              <a:endCxn id="11" idx="1"/>
            </p:cNvCxnSpPr>
            <p:nvPr/>
          </p:nvCxnSpPr>
          <p:spPr>
            <a:xfrm flipV="1">
              <a:off x="6179" y="4955"/>
              <a:ext cx="1701" cy="181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/>
            <p:cNvCxnSpPr>
              <a:stCxn id="9" idx="3"/>
            </p:cNvCxnSpPr>
            <p:nvPr/>
          </p:nvCxnSpPr>
          <p:spPr>
            <a:xfrm flipV="1">
              <a:off x="6179" y="3708"/>
              <a:ext cx="1701" cy="3062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29"/>
            <p:cNvCxnSpPr/>
            <p:nvPr/>
          </p:nvCxnSpPr>
          <p:spPr>
            <a:xfrm>
              <a:off x="10150" y="3683"/>
              <a:ext cx="1926" cy="2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/>
            <p:nvPr/>
          </p:nvCxnSpPr>
          <p:spPr>
            <a:xfrm>
              <a:off x="10128" y="4954"/>
              <a:ext cx="1948" cy="2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/>
            <p:cNvCxnSpPr/>
            <p:nvPr/>
          </p:nvCxnSpPr>
          <p:spPr>
            <a:xfrm>
              <a:off x="10149" y="6178"/>
              <a:ext cx="1927" cy="25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2829" y="2466"/>
              <a:ext cx="49" cy="4871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 de Texto 42"/>
            <p:cNvSpPr txBox="1"/>
            <p:nvPr/>
          </p:nvSpPr>
          <p:spPr>
            <a:xfrm>
              <a:off x="1871" y="1666"/>
              <a:ext cx="205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BR" altLang="en-US" sz="1200">
                  <a:solidFill>
                    <a:schemeClr val="bg1"/>
                  </a:solidFill>
                </a:rPr>
                <a:t>Divide os dados </a:t>
              </a:r>
              <a:endParaRPr lang="pt-BR" altLang="en-US" sz="1200">
                <a:solidFill>
                  <a:schemeClr val="bg1"/>
                </a:solidFill>
              </a:endParaRPr>
            </a:p>
            <a:p>
              <a:pPr algn="ctr"/>
              <a:r>
                <a:rPr lang="pt-BR" altLang="en-US" sz="1200">
                  <a:solidFill>
                    <a:schemeClr val="bg1"/>
                  </a:solidFill>
                </a:rPr>
                <a:t>em chunks</a:t>
              </a:r>
              <a:endParaRPr lang="pt-BR" alt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44" name="Conector Reto 43"/>
            <p:cNvCxnSpPr/>
            <p:nvPr/>
          </p:nvCxnSpPr>
          <p:spPr>
            <a:xfrm flipH="1">
              <a:off x="2828" y="2466"/>
              <a:ext cx="49" cy="4871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 de Texto 44"/>
            <p:cNvSpPr txBox="1"/>
            <p:nvPr/>
          </p:nvSpPr>
          <p:spPr>
            <a:xfrm>
              <a:off x="1870" y="1666"/>
              <a:ext cx="205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BR" altLang="en-US" sz="1200">
                  <a:solidFill>
                    <a:schemeClr val="bg1"/>
                  </a:solidFill>
                </a:rPr>
                <a:t>Divide os dados </a:t>
              </a:r>
              <a:endParaRPr lang="pt-BR" altLang="en-US" sz="1200">
                <a:solidFill>
                  <a:schemeClr val="bg1"/>
                </a:solidFill>
              </a:endParaRPr>
            </a:p>
            <a:p>
              <a:pPr algn="ctr"/>
              <a:r>
                <a:rPr lang="pt-BR" altLang="en-US" sz="1200">
                  <a:solidFill>
                    <a:schemeClr val="bg1"/>
                  </a:solidFill>
                </a:rPr>
                <a:t>em chunks</a:t>
              </a:r>
              <a:endParaRPr lang="pt-B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Caixa de Texto 45"/>
            <p:cNvSpPr txBox="1"/>
            <p:nvPr/>
          </p:nvSpPr>
          <p:spPr>
            <a:xfrm>
              <a:off x="4012" y="1967"/>
              <a:ext cx="205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BR" altLang="en-US" sz="1200">
                  <a:solidFill>
                    <a:schemeClr val="bg1"/>
                  </a:solidFill>
                </a:rPr>
                <a:t>Gera pares de chave-valor</a:t>
              </a:r>
              <a:endParaRPr lang="pt-B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7" name="Caixa de Texto 46"/>
            <p:cNvSpPr txBox="1"/>
            <p:nvPr/>
          </p:nvSpPr>
          <p:spPr>
            <a:xfrm>
              <a:off x="5946" y="1585"/>
              <a:ext cx="208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BR" altLang="en-US" sz="1200">
                  <a:solidFill>
                    <a:schemeClr val="bg1"/>
                  </a:solidFill>
                </a:rPr>
                <a:t>Distribui pela chaves</a:t>
              </a:r>
              <a:endParaRPr lang="pt-BR" alt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48" name="Conector Reto 47"/>
            <p:cNvCxnSpPr/>
            <p:nvPr/>
          </p:nvCxnSpPr>
          <p:spPr>
            <a:xfrm flipH="1">
              <a:off x="6948" y="2391"/>
              <a:ext cx="49" cy="4871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007" y="2179"/>
              <a:ext cx="49" cy="4871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ixa de Texto 49"/>
            <p:cNvSpPr txBox="1"/>
            <p:nvPr/>
          </p:nvSpPr>
          <p:spPr>
            <a:xfrm>
              <a:off x="11917" y="1741"/>
              <a:ext cx="208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BR" altLang="en-US" sz="1200">
                  <a:solidFill>
                    <a:schemeClr val="bg1"/>
                  </a:solidFill>
                </a:rPr>
                <a:t>Output</a:t>
              </a:r>
              <a:endParaRPr lang="pt-BR" alt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Hadoop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95605" y="1273810"/>
            <a:ext cx="822706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lt1"/>
                </a:solidFill>
                <a:latin typeface="Franklin Gothic Medium Cond" panose="020B0606030402020204" charset="0"/>
                <a:ea typeface="Fira Code Light" panose="020B0809050000020004"/>
                <a:cs typeface="Franklin Gothic Medium Cond" panose="020B0606030402020204" charset="0"/>
                <a:sym typeface="Fira Code Light" panose="020B0809050000020004"/>
              </a:rPr>
              <a:t>Sistema de arquivos distribuído</a:t>
            </a:r>
            <a:r>
              <a:rPr lang="pt-BR" sz="1600">
                <a:solidFill>
                  <a:schemeClr val="lt1"/>
                </a:solidFill>
                <a:latin typeface="Franklin Gothic Medium Cond" panose="020B0606030402020204" charset="0"/>
                <a:ea typeface="Fira Code Light" panose="020B0809050000020004"/>
                <a:cs typeface="Franklin Gothic Medium Cond" panose="020B0606030402020204" charset="0"/>
                <a:sym typeface="Fira Code Light" panose="020B0809050000020004"/>
              </a:rPr>
              <a:t>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lt1"/>
                </a:solidFill>
                <a:latin typeface="Franklin Gothic Medium Cond" panose="020B0606030402020204" charset="0"/>
                <a:ea typeface="Fira Code Light" panose="020B0809050000020004"/>
                <a:cs typeface="Franklin Gothic Medium Cond" panose="020B0606030402020204" charset="0"/>
                <a:sym typeface="Fira Code Light" panose="020B0809050000020004"/>
              </a:rPr>
              <a:t>Leitura e escrita paralelizada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dados são particionados e escritos em diferentes nós;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lt1"/>
                </a:solidFill>
                <a:latin typeface="Franklin Gothic Medium Cond" panose="020B0606030402020204" charset="0"/>
                <a:ea typeface="Fira Code Light" panose="020B0809050000020004"/>
                <a:cs typeface="Franklin Gothic Medium Cond" panose="020B0606030402020204" charset="0"/>
                <a:sym typeface="Fira Code Light" panose="020B0809050000020004"/>
              </a:rPr>
              <a:t>Replicação de dados</a:t>
            </a:r>
            <a:r>
              <a:rPr lang="pt-BR" sz="16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</a:t>
            </a:r>
            <a:endParaRPr lang="pt-BR" sz="16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Os dados são replicados em diferentes nós, evitando assim que caso um nó seja danificado, outro nó possa ser usado para recuperar o arquivo.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800" b="1">
                <a:solidFill>
                  <a:schemeClr val="lt1"/>
                </a:solidFill>
                <a:latin typeface="Franklin Gothic Medium Cond" panose="020B0606030402020204" charset="0"/>
                <a:ea typeface="Fira Code Light" panose="020B0809050000020004"/>
                <a:cs typeface="Franklin Gothic Medium Cond" panose="020B0606030402020204" charset="0"/>
                <a:sym typeface="Fira Code Light" panose="020B0809050000020004"/>
              </a:rPr>
              <a:t>Criptografia</a:t>
            </a: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Embora não forneça criptografia nativa, é possivel instalar módulos para encriptar os dados;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822706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HDFS</a:t>
            </a:r>
            <a:r>
              <a:rPr lang="pt-BR" sz="1800" b="1">
                <a:solidFill>
                  <a:schemeClr val="lt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- Hadoop Distributed File System</a:t>
            </a:r>
            <a:endParaRPr lang="pt-BR" sz="1800" b="1">
              <a:solidFill>
                <a:schemeClr val="lt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5186</Words>
  <Application>WPS Presentation</Application>
  <PresentationFormat/>
  <Paragraphs>324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</vt:lpstr>
      <vt:lpstr>SimSun</vt:lpstr>
      <vt:lpstr>Wingdings</vt:lpstr>
      <vt:lpstr>Arial</vt:lpstr>
      <vt:lpstr>Ubuntu</vt:lpstr>
      <vt:lpstr>Fira Code Light</vt:lpstr>
      <vt:lpstr>Ubuntu Light</vt:lpstr>
      <vt:lpstr>Franklin Gothic Medium Cond</vt:lpstr>
      <vt:lpstr>Microsoft YaHei</vt:lpstr>
      <vt:lpstr>Arial Unicode MS</vt:lpstr>
      <vt:lpstr>Cambria Math</vt:lpstr>
      <vt:lpstr>Bahnschrift SemiBold Condensed</vt:lpstr>
      <vt:lpstr>Bahnschrift Condensed</vt:lpstr>
      <vt:lpstr>Bahnschrift SemiBold</vt:lpstr>
      <vt:lpstr>Bell MT</vt:lpstr>
      <vt:lpstr>Berlin Sans FB Demi</vt:lpstr>
      <vt:lpstr>Bahnschrift SemiLight</vt:lpstr>
      <vt:lpstr>Bauhaus 93</vt:lpstr>
      <vt:lpstr>Calibri</vt:lpstr>
      <vt:lpstr>Calibri Light</vt:lpstr>
      <vt:lpstr>Cambria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ProDigital</cp:lastModifiedBy>
  <cp:revision>50</cp:revision>
  <dcterms:created xsi:type="dcterms:W3CDTF">2023-01-23T18:32:00Z</dcterms:created>
  <dcterms:modified xsi:type="dcterms:W3CDTF">2023-04-14T21:46:28Z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85D2B85D4EAC42EA953BE1066757FD8B</vt:lpwstr>
  </property>
  <property fmtid="{D5CDD505-2E9C-101B-9397-08002B2CF9AE}" pid="3" name="KSOProductBuildVer">
    <vt:lpwstr>1046-11.2.0.11516</vt:lpwstr>
  </property>
</Properties>
</file>